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256" r:id="rId2"/>
    <p:sldId id="257" r:id="rId3"/>
    <p:sldId id="272" r:id="rId4"/>
    <p:sldId id="274" r:id="rId5"/>
    <p:sldId id="273" r:id="rId6"/>
    <p:sldId id="275" r:id="rId7"/>
    <p:sldId id="276" r:id="rId8"/>
    <p:sldId id="260" r:id="rId9"/>
    <p:sldId id="264" r:id="rId10"/>
    <p:sldId id="263" r:id="rId11"/>
    <p:sldId id="284" r:id="rId12"/>
    <p:sldId id="266" r:id="rId13"/>
    <p:sldId id="271" r:id="rId14"/>
    <p:sldId id="267" r:id="rId15"/>
    <p:sldId id="268" r:id="rId16"/>
    <p:sldId id="269" r:id="rId17"/>
    <p:sldId id="270" r:id="rId18"/>
    <p:sldId id="285" r:id="rId19"/>
    <p:sldId id="277" r:id="rId20"/>
    <p:sldId id="265" r:id="rId21"/>
    <p:sldId id="279" r:id="rId22"/>
    <p:sldId id="286" r:id="rId23"/>
    <p:sldId id="287" r:id="rId24"/>
    <p:sldId id="280"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86984" autoAdjust="0"/>
  </p:normalViewPr>
  <p:slideViewPr>
    <p:cSldViewPr snapToGrid="0">
      <p:cViewPr varScale="1">
        <p:scale>
          <a:sx n="56" d="100"/>
          <a:sy n="56" d="100"/>
        </p:scale>
        <p:origin x="474" y="4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86813-0D83-4595-BCF6-E79A83FCDA68}" type="datetimeFigureOut">
              <a:rPr lang="en-US" smtClean="0"/>
              <a:t>10/6/2017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4CB93-C173-4F10-A0F0-0BFE88791965}" type="slidenum">
              <a:rPr lang="en-US" smtClean="0"/>
              <a:t>‹#›</a:t>
            </a:fld>
            <a:endParaRPr lang="en-US"/>
          </a:p>
        </p:txBody>
      </p:sp>
    </p:spTree>
    <p:extLst>
      <p:ext uri="{BB962C8B-B14F-4D97-AF65-F5344CB8AC3E}">
        <p14:creationId xmlns:p14="http://schemas.microsoft.com/office/powerpoint/2010/main" val="412510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3</a:t>
            </a:fld>
            <a:endParaRPr lang="en-US"/>
          </a:p>
        </p:txBody>
      </p:sp>
    </p:spTree>
    <p:extLst>
      <p:ext uri="{BB962C8B-B14F-4D97-AF65-F5344CB8AC3E}">
        <p14:creationId xmlns:p14="http://schemas.microsoft.com/office/powerpoint/2010/main" val="198383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 - stories, lyrics, poems, music and paintings</a:t>
            </a:r>
          </a:p>
          <a:p>
            <a:endParaRPr lang="en-US" dirty="0"/>
          </a:p>
          <a:p>
            <a:r>
              <a:rPr lang="en-US" dirty="0"/>
              <a:t>Process art means Editing pictures / Writing and sharing Poems / Creating music using human minds</a:t>
            </a:r>
          </a:p>
          <a:p>
            <a:endParaRPr lang="en-US" dirty="0"/>
          </a:p>
          <a:p>
            <a:r>
              <a:rPr lang="en-US" dirty="0"/>
              <a:t>We are not asking to create </a:t>
            </a:r>
            <a:r>
              <a:rPr lang="en-US" dirty="0" err="1"/>
              <a:t>mona</a:t>
            </a:r>
            <a:r>
              <a:rPr lang="en-US" dirty="0"/>
              <a:t> </a:t>
            </a:r>
            <a:r>
              <a:rPr lang="en-US" dirty="0" err="1"/>
              <a:t>lisa</a:t>
            </a:r>
            <a:r>
              <a:rPr lang="en-US" dirty="0"/>
              <a:t> / make computer like A R Rehman. Just Assume, computer is a small kid and you want to teach him how to fill colors in a cat / dog so that it looks artistic to anyone’s eye, Or generate a poem when you give 5 random words. </a:t>
            </a:r>
          </a:p>
        </p:txBody>
      </p:sp>
      <p:sp>
        <p:nvSpPr>
          <p:cNvPr id="4" name="Slide Number Placeholder 3"/>
          <p:cNvSpPr>
            <a:spLocks noGrp="1"/>
          </p:cNvSpPr>
          <p:nvPr>
            <p:ph type="sldNum" sz="quarter" idx="10"/>
          </p:nvPr>
        </p:nvSpPr>
        <p:spPr/>
        <p:txBody>
          <a:bodyPr/>
          <a:lstStyle/>
          <a:p>
            <a:fld id="{01A4CB93-C173-4F10-A0F0-0BFE88791965}" type="slidenum">
              <a:rPr lang="en-US" smtClean="0"/>
              <a:t>20</a:t>
            </a:fld>
            <a:endParaRPr lang="en-US"/>
          </a:p>
        </p:txBody>
      </p:sp>
    </p:spTree>
    <p:extLst>
      <p:ext uri="{BB962C8B-B14F-4D97-AF65-F5344CB8AC3E}">
        <p14:creationId xmlns:p14="http://schemas.microsoft.com/office/powerpoint/2010/main" val="201881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21</a:t>
            </a:fld>
            <a:endParaRPr lang="en-US"/>
          </a:p>
        </p:txBody>
      </p:sp>
    </p:spTree>
    <p:extLst>
      <p:ext uri="{BB962C8B-B14F-4D97-AF65-F5344CB8AC3E}">
        <p14:creationId xmlns:p14="http://schemas.microsoft.com/office/powerpoint/2010/main" val="71033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social animal. Most of us, have tendency to share our emotions as well as daily life on social media. This track is around how to make bots social animal like humans.</a:t>
            </a:r>
          </a:p>
        </p:txBody>
      </p:sp>
      <p:sp>
        <p:nvSpPr>
          <p:cNvPr id="4" name="Slide Number Placeholder 3"/>
          <p:cNvSpPr>
            <a:spLocks noGrp="1"/>
          </p:cNvSpPr>
          <p:nvPr>
            <p:ph type="sldNum" sz="quarter" idx="10"/>
          </p:nvPr>
        </p:nvSpPr>
        <p:spPr/>
        <p:txBody>
          <a:bodyPr/>
          <a:lstStyle/>
          <a:p>
            <a:fld id="{01A4CB93-C173-4F10-A0F0-0BFE88791965}" type="slidenum">
              <a:rPr lang="en-US" smtClean="0"/>
              <a:t>7</a:t>
            </a:fld>
            <a:endParaRPr lang="en-US"/>
          </a:p>
        </p:txBody>
      </p:sp>
    </p:spTree>
    <p:extLst>
      <p:ext uri="{BB962C8B-B14F-4D97-AF65-F5344CB8AC3E}">
        <p14:creationId xmlns:p14="http://schemas.microsoft.com/office/powerpoint/2010/main" val="1378747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Help in encouraging people to come together to talk about common interests </a:t>
            </a:r>
          </a:p>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8</a:t>
            </a:fld>
            <a:endParaRPr lang="en-US"/>
          </a:p>
        </p:txBody>
      </p:sp>
    </p:spTree>
    <p:extLst>
      <p:ext uri="{BB962C8B-B14F-4D97-AF65-F5344CB8AC3E}">
        <p14:creationId xmlns:p14="http://schemas.microsoft.com/office/powerpoint/2010/main" val="3125521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11iscoming</a:t>
            </a:r>
          </a:p>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9</a:t>
            </a:fld>
            <a:endParaRPr lang="en-US"/>
          </a:p>
        </p:txBody>
      </p:sp>
    </p:spTree>
    <p:extLst>
      <p:ext uri="{BB962C8B-B14F-4D97-AF65-F5344CB8AC3E}">
        <p14:creationId xmlns:p14="http://schemas.microsoft.com/office/powerpoint/2010/main" val="2998077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10</a:t>
            </a:fld>
            <a:endParaRPr lang="en-US"/>
          </a:p>
        </p:txBody>
      </p:sp>
    </p:spTree>
    <p:extLst>
      <p:ext uri="{BB962C8B-B14F-4D97-AF65-F5344CB8AC3E}">
        <p14:creationId xmlns:p14="http://schemas.microsoft.com/office/powerpoint/2010/main" val="325440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12</a:t>
            </a:fld>
            <a:endParaRPr lang="en-US"/>
          </a:p>
        </p:txBody>
      </p:sp>
    </p:spTree>
    <p:extLst>
      <p:ext uri="{BB962C8B-B14F-4D97-AF65-F5344CB8AC3E}">
        <p14:creationId xmlns:p14="http://schemas.microsoft.com/office/powerpoint/2010/main" val="311192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bots understand images but are restricted to specific set of tasks. For a bot, to sound human, it should understand all the different kind of images that a user sends. Also, it is important to have human touch to these responses and not just describe the image.</a:t>
            </a:r>
          </a:p>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13</a:t>
            </a:fld>
            <a:endParaRPr lang="en-US"/>
          </a:p>
        </p:txBody>
      </p:sp>
    </p:spTree>
    <p:extLst>
      <p:ext uri="{BB962C8B-B14F-4D97-AF65-F5344CB8AC3E}">
        <p14:creationId xmlns:p14="http://schemas.microsoft.com/office/powerpoint/2010/main" val="2624242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types of images that a user sends and we can build capabilities targeting individual categories and bring out user delight.</a:t>
            </a:r>
          </a:p>
        </p:txBody>
      </p:sp>
      <p:sp>
        <p:nvSpPr>
          <p:cNvPr id="4" name="Slide Number Placeholder 3"/>
          <p:cNvSpPr>
            <a:spLocks noGrp="1"/>
          </p:cNvSpPr>
          <p:nvPr>
            <p:ph type="sldNum" sz="quarter" idx="10"/>
          </p:nvPr>
        </p:nvSpPr>
        <p:spPr/>
        <p:txBody>
          <a:bodyPr/>
          <a:lstStyle/>
          <a:p>
            <a:fld id="{01A4CB93-C173-4F10-A0F0-0BFE88791965}" type="slidenum">
              <a:rPr lang="en-US" smtClean="0"/>
              <a:t>14</a:t>
            </a:fld>
            <a:endParaRPr lang="en-US"/>
          </a:p>
        </p:txBody>
      </p:sp>
    </p:spTree>
    <p:extLst>
      <p:ext uri="{BB962C8B-B14F-4D97-AF65-F5344CB8AC3E}">
        <p14:creationId xmlns:p14="http://schemas.microsoft.com/office/powerpoint/2010/main" val="3051967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like to paint?</a:t>
            </a:r>
          </a:p>
        </p:txBody>
      </p:sp>
      <p:sp>
        <p:nvSpPr>
          <p:cNvPr id="4" name="Slide Number Placeholder 3"/>
          <p:cNvSpPr>
            <a:spLocks noGrp="1"/>
          </p:cNvSpPr>
          <p:nvPr>
            <p:ph type="sldNum" sz="quarter" idx="10"/>
          </p:nvPr>
        </p:nvSpPr>
        <p:spPr/>
        <p:txBody>
          <a:bodyPr/>
          <a:lstStyle/>
          <a:p>
            <a:fld id="{01A4CB93-C173-4F10-A0F0-0BFE88791965}" type="slidenum">
              <a:rPr lang="en-US" smtClean="0"/>
              <a:t>19</a:t>
            </a:fld>
            <a:endParaRPr lang="en-US"/>
          </a:p>
        </p:txBody>
      </p:sp>
    </p:spTree>
    <p:extLst>
      <p:ext uri="{BB962C8B-B14F-4D97-AF65-F5344CB8AC3E}">
        <p14:creationId xmlns:p14="http://schemas.microsoft.com/office/powerpoint/2010/main" val="1898951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1742505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D575006-5979-4217-809D-9AFE71FD5798}"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74913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3515591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14869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3785157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3559676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2249491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1840276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3649127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656540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1592804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575006-5979-4217-809D-9AFE71FD5798}"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2585146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575006-5979-4217-809D-9AFE71FD5798}" type="datetimeFigureOut">
              <a:rPr lang="en-US" smtClean="0"/>
              <a:t>10/6/2017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11252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222416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60584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798007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D575006-5979-4217-809D-9AFE71FD5798}"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25571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D575006-5979-4217-809D-9AFE71FD5798}" type="datetimeFigureOut">
              <a:rPr lang="en-US" smtClean="0"/>
              <a:t>10/6/2017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3FB9512-98C3-4417-87E9-87DF3E74EA41}" type="slidenum">
              <a:rPr lang="en-US" smtClean="0"/>
              <a:t>‹#›</a:t>
            </a:fld>
            <a:endParaRPr lang="en-US"/>
          </a:p>
        </p:txBody>
      </p:sp>
    </p:spTree>
    <p:extLst>
      <p:ext uri="{BB962C8B-B14F-4D97-AF65-F5344CB8AC3E}">
        <p14:creationId xmlns:p14="http://schemas.microsoft.com/office/powerpoint/2010/main" val="39531736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jpg"/><Relationship Id="rId11" Type="http://schemas.openxmlformats.org/officeDocument/2006/relationships/image" Target="../media/image33.jpg"/><Relationship Id="rId5" Type="http://schemas.openxmlformats.org/officeDocument/2006/relationships/image" Target="../media/image27.png"/><Relationship Id="rId10" Type="http://schemas.openxmlformats.org/officeDocument/2006/relationships/image" Target="../media/image32.jpg"/><Relationship Id="rId4" Type="http://schemas.openxmlformats.org/officeDocument/2006/relationships/image" Target="../media/image26.png"/><Relationship Id="rId9" Type="http://schemas.openxmlformats.org/officeDocument/2006/relationships/image" Target="../media/image31.jpg"/></Relationships>
</file>

<file path=ppt/slides/_rels/slide15.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jpg"/><Relationship Id="rId5" Type="http://schemas.openxmlformats.org/officeDocument/2006/relationships/image" Target="../media/image8.jpg"/><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g"/></Relationships>
</file>

<file path=ppt/slides/_rels/slide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2.gif"/></Relationships>
</file>

<file path=ppt/slides/_rels/slide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B1A4-6701-482F-A059-D2B364D369B0}"/>
              </a:ext>
            </a:extLst>
          </p:cNvPr>
          <p:cNvSpPr>
            <a:spLocks noGrp="1"/>
          </p:cNvSpPr>
          <p:nvPr>
            <p:ph type="ctrTitle"/>
          </p:nvPr>
        </p:nvSpPr>
        <p:spPr/>
        <p:txBody>
          <a:bodyPr/>
          <a:lstStyle/>
          <a:p>
            <a:r>
              <a:rPr lang="en-US" dirty="0"/>
              <a:t>Code.Fun.Do for AI</a:t>
            </a:r>
            <a:br>
              <a:rPr lang="en-US" dirty="0"/>
            </a:br>
            <a:r>
              <a:rPr lang="en-US" dirty="0"/>
              <a:t>					</a:t>
            </a:r>
            <a:r>
              <a:rPr lang="en-US" sz="4400" dirty="0"/>
              <a:t>IIT MADRAS</a:t>
            </a:r>
            <a:r>
              <a:rPr lang="en-US" dirty="0"/>
              <a:t> </a:t>
            </a:r>
          </a:p>
        </p:txBody>
      </p:sp>
      <p:sp>
        <p:nvSpPr>
          <p:cNvPr id="3" name="Subtitle 2">
            <a:extLst>
              <a:ext uri="{FF2B5EF4-FFF2-40B4-BE49-F238E27FC236}">
                <a16:creationId xmlns:a16="http://schemas.microsoft.com/office/drawing/2014/main" id="{5E24389F-5B83-4864-A262-B64B717C6217}"/>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9658663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candy crush lives">
            <a:extLst>
              <a:ext uri="{FF2B5EF4-FFF2-40B4-BE49-F238E27FC236}">
                <a16:creationId xmlns:a16="http://schemas.microsoft.com/office/drawing/2014/main" id="{A948A736-C4E4-4C10-BB0F-151A90FE7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94" y="1410202"/>
            <a:ext cx="6683636" cy="50127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9FDA2CD-4458-4BF8-A301-B66AE4FE195F}"/>
              </a:ext>
            </a:extLst>
          </p:cNvPr>
          <p:cNvPicPr>
            <a:picLocks noChangeAspect="1"/>
          </p:cNvPicPr>
          <p:nvPr/>
        </p:nvPicPr>
        <p:blipFill>
          <a:blip r:embed="rId4"/>
          <a:stretch>
            <a:fillRect/>
          </a:stretch>
        </p:blipFill>
        <p:spPr>
          <a:xfrm>
            <a:off x="6182938" y="1533759"/>
            <a:ext cx="5878039" cy="4399877"/>
          </a:xfrm>
          <a:prstGeom prst="rect">
            <a:avLst/>
          </a:prstGeom>
        </p:spPr>
      </p:pic>
      <p:sp>
        <p:nvSpPr>
          <p:cNvPr id="10" name="Title 1">
            <a:extLst>
              <a:ext uri="{FF2B5EF4-FFF2-40B4-BE49-F238E27FC236}">
                <a16:creationId xmlns:a16="http://schemas.microsoft.com/office/drawing/2014/main" id="{5219F514-0805-422F-9AF1-54651E61C9D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Proven Techniques to improve social interactions</a:t>
            </a:r>
          </a:p>
        </p:txBody>
      </p:sp>
    </p:spTree>
    <p:extLst>
      <p:ext uri="{BB962C8B-B14F-4D97-AF65-F5344CB8AC3E}">
        <p14:creationId xmlns:p14="http://schemas.microsoft.com/office/powerpoint/2010/main" val="15196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E8A89-34A7-49A6-BBB6-40A22759464D}"/>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C9B50E25-7398-4197-B1FF-53149B4C60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00225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273A-D5A0-43C8-8CDD-53769B7A935F}"/>
              </a:ext>
            </a:extLst>
          </p:cNvPr>
          <p:cNvSpPr>
            <a:spLocks noGrp="1"/>
          </p:cNvSpPr>
          <p:nvPr>
            <p:ph type="ctrTitle"/>
          </p:nvPr>
        </p:nvSpPr>
        <p:spPr>
          <a:xfrm>
            <a:off x="1405666" y="2991522"/>
            <a:ext cx="9144000" cy="1271476"/>
          </a:xfrm>
        </p:spPr>
        <p:txBody>
          <a:bodyPr/>
          <a:lstStyle/>
          <a:p>
            <a:r>
              <a:rPr lang="en-US" dirty="0">
                <a:solidFill>
                  <a:schemeClr val="bg1"/>
                </a:solidFill>
              </a:rPr>
              <a:t>NOW YOU SEE ME</a:t>
            </a:r>
          </a:p>
        </p:txBody>
      </p:sp>
      <p:sp>
        <p:nvSpPr>
          <p:cNvPr id="3" name="Subtitle 2">
            <a:extLst>
              <a:ext uri="{FF2B5EF4-FFF2-40B4-BE49-F238E27FC236}">
                <a16:creationId xmlns:a16="http://schemas.microsoft.com/office/drawing/2014/main" id="{145F8062-B66E-4897-BDF7-3534BE9A8061}"/>
              </a:ext>
            </a:extLst>
          </p:cNvPr>
          <p:cNvSpPr>
            <a:spLocks noGrp="1"/>
          </p:cNvSpPr>
          <p:nvPr>
            <p:ph type="subTitle" idx="1"/>
          </p:nvPr>
        </p:nvSpPr>
        <p:spPr>
          <a:xfrm>
            <a:off x="1997337" y="4435120"/>
            <a:ext cx="9144000" cy="849923"/>
          </a:xfrm>
        </p:spPr>
        <p:txBody>
          <a:bodyPr>
            <a:normAutofit/>
          </a:bodyPr>
          <a:lstStyle/>
          <a:p>
            <a:pPr algn="r"/>
            <a:r>
              <a:rPr lang="en-US" dirty="0"/>
              <a:t>Of all the senses, sight must be the most delightful</a:t>
            </a:r>
          </a:p>
          <a:p>
            <a:pPr algn="r"/>
            <a:r>
              <a:rPr lang="en-US" dirty="0"/>
              <a:t>-Helen Keller</a:t>
            </a:r>
          </a:p>
        </p:txBody>
      </p:sp>
      <p:pic>
        <p:nvPicPr>
          <p:cNvPr id="7" name="Picture 6">
            <a:extLst>
              <a:ext uri="{FF2B5EF4-FFF2-40B4-BE49-F238E27FC236}">
                <a16:creationId xmlns:a16="http://schemas.microsoft.com/office/drawing/2014/main" id="{097F5FC8-3621-4750-9B48-55EEF7A0E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819400"/>
          </a:xfrm>
          <a:prstGeom prst="rect">
            <a:avLst/>
          </a:prstGeom>
        </p:spPr>
      </p:pic>
    </p:spTree>
    <p:extLst>
      <p:ext uri="{BB962C8B-B14F-4D97-AF65-F5344CB8AC3E}">
        <p14:creationId xmlns:p14="http://schemas.microsoft.com/office/powerpoint/2010/main" val="39477846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F3E5-3E81-44F8-9AD3-D57CB5DD9C00}"/>
              </a:ext>
            </a:extLst>
          </p:cNvPr>
          <p:cNvSpPr>
            <a:spLocks noGrp="1"/>
          </p:cNvSpPr>
          <p:nvPr>
            <p:ph type="title"/>
          </p:nvPr>
        </p:nvSpPr>
        <p:spPr/>
        <p:txBody>
          <a:bodyPr/>
          <a:lstStyle/>
          <a:p>
            <a:r>
              <a:rPr lang="en-US" dirty="0"/>
              <a:t>What does seeing for a bot mean?</a:t>
            </a:r>
          </a:p>
        </p:txBody>
      </p:sp>
      <p:sp>
        <p:nvSpPr>
          <p:cNvPr id="3" name="Content Placeholder 2">
            <a:extLst>
              <a:ext uri="{FF2B5EF4-FFF2-40B4-BE49-F238E27FC236}">
                <a16:creationId xmlns:a16="http://schemas.microsoft.com/office/drawing/2014/main" id="{B061241C-39C8-421F-A352-CBB1BB6F3F73}"/>
              </a:ext>
            </a:extLst>
          </p:cNvPr>
          <p:cNvSpPr>
            <a:spLocks noGrp="1"/>
          </p:cNvSpPr>
          <p:nvPr>
            <p:ph idx="1"/>
          </p:nvPr>
        </p:nvSpPr>
        <p:spPr/>
        <p:txBody>
          <a:bodyPr>
            <a:normAutofit/>
          </a:bodyPr>
          <a:lstStyle/>
          <a:p>
            <a:r>
              <a:rPr lang="en-US" dirty="0"/>
              <a:t>Understanding the images, gifs and videos sent to it</a:t>
            </a:r>
          </a:p>
          <a:p>
            <a:endParaRPr lang="en-US" dirty="0"/>
          </a:p>
          <a:p>
            <a:r>
              <a:rPr lang="en-US" dirty="0"/>
              <a:t>Not oriented to a particular task</a:t>
            </a:r>
          </a:p>
          <a:p>
            <a:endParaRPr lang="en-US" dirty="0"/>
          </a:p>
          <a:p>
            <a:r>
              <a:rPr lang="en-US" dirty="0"/>
              <a:t>Respond not just describe</a:t>
            </a:r>
            <a:endParaRPr lang="en-US" dirty="0">
              <a:solidFill>
                <a:schemeClr val="bg1">
                  <a:lumMod val="50000"/>
                </a:schemeClr>
              </a:solidFill>
            </a:endParaRPr>
          </a:p>
        </p:txBody>
      </p:sp>
    </p:spTree>
    <p:extLst>
      <p:ext uri="{BB962C8B-B14F-4D97-AF65-F5344CB8AC3E}">
        <p14:creationId xmlns:p14="http://schemas.microsoft.com/office/powerpoint/2010/main" val="152879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69B43A-8EB2-4E3A-8427-259C4C9AD216}"/>
              </a:ext>
            </a:extLst>
          </p:cNvPr>
          <p:cNvSpPr>
            <a:spLocks noGrp="1"/>
          </p:cNvSpPr>
          <p:nvPr>
            <p:ph type="title"/>
          </p:nvPr>
        </p:nvSpPr>
        <p:spPr>
          <a:xfrm>
            <a:off x="762543" y="89109"/>
            <a:ext cx="10515600" cy="932867"/>
          </a:xfrm>
        </p:spPr>
        <p:txBody>
          <a:bodyPr/>
          <a:lstStyle/>
          <a:p>
            <a:r>
              <a:rPr lang="en-US" dirty="0"/>
              <a:t>What kind of images do people generally share?</a:t>
            </a:r>
          </a:p>
        </p:txBody>
      </p:sp>
      <p:pic>
        <p:nvPicPr>
          <p:cNvPr id="10" name="Picture 9">
            <a:extLst>
              <a:ext uri="{FF2B5EF4-FFF2-40B4-BE49-F238E27FC236}">
                <a16:creationId xmlns:a16="http://schemas.microsoft.com/office/drawing/2014/main" id="{063EDA65-F615-4F48-BF21-6541C827B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640548">
            <a:off x="469585" y="3971918"/>
            <a:ext cx="3293236" cy="2094498"/>
          </a:xfrm>
          <a:prstGeom prst="rect">
            <a:avLst/>
          </a:prstGeom>
        </p:spPr>
      </p:pic>
      <p:pic>
        <p:nvPicPr>
          <p:cNvPr id="13" name="Picture 12">
            <a:extLst>
              <a:ext uri="{FF2B5EF4-FFF2-40B4-BE49-F238E27FC236}">
                <a16:creationId xmlns:a16="http://schemas.microsoft.com/office/drawing/2014/main" id="{A315F426-C266-4717-944A-E9AA374AE942}"/>
              </a:ext>
            </a:extLst>
          </p:cNvPr>
          <p:cNvPicPr>
            <a:picLocks noChangeAspect="1"/>
          </p:cNvPicPr>
          <p:nvPr/>
        </p:nvPicPr>
        <p:blipFill>
          <a:blip r:embed="rId4"/>
          <a:stretch>
            <a:fillRect/>
          </a:stretch>
        </p:blipFill>
        <p:spPr>
          <a:xfrm rot="20607794">
            <a:off x="1057547" y="2773069"/>
            <a:ext cx="2969110" cy="1985573"/>
          </a:xfrm>
          <a:prstGeom prst="rect">
            <a:avLst/>
          </a:prstGeom>
        </p:spPr>
      </p:pic>
      <p:pic>
        <p:nvPicPr>
          <p:cNvPr id="15" name="Picture 14">
            <a:extLst>
              <a:ext uri="{FF2B5EF4-FFF2-40B4-BE49-F238E27FC236}">
                <a16:creationId xmlns:a16="http://schemas.microsoft.com/office/drawing/2014/main" id="{A9F3DB43-4BB7-44B6-B221-3CCD1897D9C3}"/>
              </a:ext>
            </a:extLst>
          </p:cNvPr>
          <p:cNvPicPr>
            <a:picLocks noChangeAspect="1"/>
          </p:cNvPicPr>
          <p:nvPr/>
        </p:nvPicPr>
        <p:blipFill>
          <a:blip r:embed="rId5"/>
          <a:stretch>
            <a:fillRect/>
          </a:stretch>
        </p:blipFill>
        <p:spPr>
          <a:xfrm rot="21270183">
            <a:off x="1562736" y="1776963"/>
            <a:ext cx="3010686" cy="2012373"/>
          </a:xfrm>
          <a:prstGeom prst="rect">
            <a:avLst/>
          </a:prstGeom>
        </p:spPr>
      </p:pic>
      <p:pic>
        <p:nvPicPr>
          <p:cNvPr id="14" name="Picture 13">
            <a:extLst>
              <a:ext uri="{FF2B5EF4-FFF2-40B4-BE49-F238E27FC236}">
                <a16:creationId xmlns:a16="http://schemas.microsoft.com/office/drawing/2014/main" id="{2A0B3839-31B6-4240-B2C0-8868BCEB6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53029">
            <a:off x="2704467" y="855505"/>
            <a:ext cx="3082968" cy="1926855"/>
          </a:xfrm>
          <a:prstGeom prst="rect">
            <a:avLst/>
          </a:prstGeom>
        </p:spPr>
      </p:pic>
      <p:pic>
        <p:nvPicPr>
          <p:cNvPr id="6" name="Picture 5">
            <a:extLst>
              <a:ext uri="{FF2B5EF4-FFF2-40B4-BE49-F238E27FC236}">
                <a16:creationId xmlns:a16="http://schemas.microsoft.com/office/drawing/2014/main" id="{8E037634-BD9C-4367-A066-5A8CF187BCB5}"/>
              </a:ext>
            </a:extLst>
          </p:cNvPr>
          <p:cNvPicPr>
            <a:picLocks noChangeAspect="1"/>
          </p:cNvPicPr>
          <p:nvPr/>
        </p:nvPicPr>
        <p:blipFill>
          <a:blip r:embed="rId7"/>
          <a:stretch>
            <a:fillRect/>
          </a:stretch>
        </p:blipFill>
        <p:spPr>
          <a:xfrm rot="279928">
            <a:off x="4877506" y="822360"/>
            <a:ext cx="2285674" cy="2095588"/>
          </a:xfrm>
          <a:prstGeom prst="rect">
            <a:avLst/>
          </a:prstGeom>
        </p:spPr>
      </p:pic>
      <p:pic>
        <p:nvPicPr>
          <p:cNvPr id="17" name="Picture 16">
            <a:extLst>
              <a:ext uri="{FF2B5EF4-FFF2-40B4-BE49-F238E27FC236}">
                <a16:creationId xmlns:a16="http://schemas.microsoft.com/office/drawing/2014/main" id="{55637A08-2E6D-4A25-B486-3E716DEAB639}"/>
              </a:ext>
            </a:extLst>
          </p:cNvPr>
          <p:cNvPicPr>
            <a:picLocks noChangeAspect="1"/>
          </p:cNvPicPr>
          <p:nvPr/>
        </p:nvPicPr>
        <p:blipFill>
          <a:blip r:embed="rId8"/>
          <a:stretch>
            <a:fillRect/>
          </a:stretch>
        </p:blipFill>
        <p:spPr>
          <a:xfrm rot="508838">
            <a:off x="6431188" y="1424832"/>
            <a:ext cx="2987636" cy="2296332"/>
          </a:xfrm>
          <a:prstGeom prst="rect">
            <a:avLst/>
          </a:prstGeom>
        </p:spPr>
      </p:pic>
      <p:pic>
        <p:nvPicPr>
          <p:cNvPr id="19" name="Picture 18">
            <a:extLst>
              <a:ext uri="{FF2B5EF4-FFF2-40B4-BE49-F238E27FC236}">
                <a16:creationId xmlns:a16="http://schemas.microsoft.com/office/drawing/2014/main" id="{D78B1815-F7CD-45E1-A5B2-CEEFACE255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49621">
            <a:off x="7895803" y="2548226"/>
            <a:ext cx="2576453" cy="1777621"/>
          </a:xfrm>
          <a:prstGeom prst="rect">
            <a:avLst/>
          </a:prstGeom>
        </p:spPr>
      </p:pic>
      <p:pic>
        <p:nvPicPr>
          <p:cNvPr id="8" name="Picture 7">
            <a:extLst>
              <a:ext uri="{FF2B5EF4-FFF2-40B4-BE49-F238E27FC236}">
                <a16:creationId xmlns:a16="http://schemas.microsoft.com/office/drawing/2014/main" id="{A50B76E5-C021-4554-B3F8-A01E2DDBC8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00329">
            <a:off x="8255694" y="3808252"/>
            <a:ext cx="3007129" cy="1980079"/>
          </a:xfrm>
          <a:prstGeom prst="rect">
            <a:avLst/>
          </a:prstGeom>
        </p:spPr>
      </p:pic>
      <p:pic>
        <p:nvPicPr>
          <p:cNvPr id="23" name="Picture 22">
            <a:extLst>
              <a:ext uri="{FF2B5EF4-FFF2-40B4-BE49-F238E27FC236}">
                <a16:creationId xmlns:a16="http://schemas.microsoft.com/office/drawing/2014/main" id="{EEA64809-2BF7-472A-BED1-4C88C7C1B7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7353" y="3324731"/>
            <a:ext cx="6697792" cy="3240057"/>
          </a:xfrm>
          <a:prstGeom prst="rect">
            <a:avLst/>
          </a:prstGeom>
        </p:spPr>
      </p:pic>
    </p:spTree>
    <p:extLst>
      <p:ext uri="{BB962C8B-B14F-4D97-AF65-F5344CB8AC3E}">
        <p14:creationId xmlns:p14="http://schemas.microsoft.com/office/powerpoint/2010/main" val="275711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A953AD-1281-4B66-9077-D31FBB2F5171}"/>
              </a:ext>
            </a:extLst>
          </p:cNvPr>
          <p:cNvSpPr>
            <a:spLocks noGrp="1"/>
          </p:cNvSpPr>
          <p:nvPr>
            <p:ph type="title"/>
          </p:nvPr>
        </p:nvSpPr>
        <p:spPr>
          <a:xfrm>
            <a:off x="773545" y="216187"/>
            <a:ext cx="10515600" cy="910649"/>
          </a:xfrm>
        </p:spPr>
        <p:txBody>
          <a:bodyPr/>
          <a:lstStyle/>
          <a:p>
            <a:r>
              <a:rPr lang="en-US" dirty="0"/>
              <a:t>Who should pay the bill?</a:t>
            </a:r>
          </a:p>
        </p:txBody>
      </p:sp>
      <p:sp>
        <p:nvSpPr>
          <p:cNvPr id="9" name="AutoShape 2" descr="Image result for restaurant selfie pics">
            <a:extLst>
              <a:ext uri="{FF2B5EF4-FFF2-40B4-BE49-F238E27FC236}">
                <a16:creationId xmlns:a16="http://schemas.microsoft.com/office/drawing/2014/main" id="{A9020ED5-08D3-47D1-B76C-EBF67E3A11FA}"/>
              </a:ext>
            </a:extLst>
          </p:cNvPr>
          <p:cNvSpPr>
            <a:spLocks noChangeAspect="1" noChangeArrowheads="1"/>
          </p:cNvSpPr>
          <p:nvPr/>
        </p:nvSpPr>
        <p:spPr bwMode="auto">
          <a:xfrm>
            <a:off x="2286000" y="890588"/>
            <a:ext cx="7620000" cy="5076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2B0DBF85-A33A-4DCE-8F18-E6C2BA572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754" y="3103417"/>
            <a:ext cx="4675263" cy="3326789"/>
          </a:xfrm>
          <a:prstGeom prst="rect">
            <a:avLst/>
          </a:prstGeom>
        </p:spPr>
      </p:pic>
      <p:sp>
        <p:nvSpPr>
          <p:cNvPr id="12" name="Rectangle 11">
            <a:extLst>
              <a:ext uri="{FF2B5EF4-FFF2-40B4-BE49-F238E27FC236}">
                <a16:creationId xmlns:a16="http://schemas.microsoft.com/office/drawing/2014/main" id="{16898FD2-058A-4872-84E9-7633B0DAA3F0}"/>
              </a:ext>
            </a:extLst>
          </p:cNvPr>
          <p:cNvSpPr/>
          <p:nvPr/>
        </p:nvSpPr>
        <p:spPr>
          <a:xfrm>
            <a:off x="3577847" y="5408611"/>
            <a:ext cx="911025" cy="91901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FEB96310-2E2E-4951-8FCF-AAC7C2D24FB7}"/>
              </a:ext>
            </a:extLst>
          </p:cNvPr>
          <p:cNvSpPr/>
          <p:nvPr/>
        </p:nvSpPr>
        <p:spPr>
          <a:xfrm>
            <a:off x="3326317" y="1389309"/>
            <a:ext cx="3544321" cy="1009011"/>
          </a:xfrm>
          <a:prstGeom prst="wedgeRoundRectCallout">
            <a:avLst>
              <a:gd name="adj1" fmla="val -10053"/>
              <a:gd name="adj2" fmla="val 1151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oldest person in the group should pay the bill and I think he is the oldest :P</a:t>
            </a:r>
          </a:p>
        </p:txBody>
      </p:sp>
      <p:sp>
        <p:nvSpPr>
          <p:cNvPr id="15" name="Rectangle 14">
            <a:extLst>
              <a:ext uri="{FF2B5EF4-FFF2-40B4-BE49-F238E27FC236}">
                <a16:creationId xmlns:a16="http://schemas.microsoft.com/office/drawing/2014/main" id="{6AB13DBB-DAD7-473D-91E1-BEA097890A88}"/>
              </a:ext>
            </a:extLst>
          </p:cNvPr>
          <p:cNvSpPr/>
          <p:nvPr/>
        </p:nvSpPr>
        <p:spPr>
          <a:xfrm>
            <a:off x="4840920" y="3883891"/>
            <a:ext cx="414215" cy="71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3C1020F3-AFD9-4215-BC93-D78D4D1096F7}"/>
              </a:ext>
            </a:extLst>
          </p:cNvPr>
          <p:cNvSpPr/>
          <p:nvPr/>
        </p:nvSpPr>
        <p:spPr>
          <a:xfrm>
            <a:off x="163323" y="3734985"/>
            <a:ext cx="2732899" cy="1372724"/>
          </a:xfrm>
          <a:prstGeom prst="wedgeRoundRectCallout">
            <a:avLst>
              <a:gd name="adj1" fmla="val 60585"/>
              <a:gd name="adj2" fmla="val -4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 don’t like salad and the one eating it should pay the bill.. ;)</a:t>
            </a:r>
          </a:p>
        </p:txBody>
      </p:sp>
      <p:sp>
        <p:nvSpPr>
          <p:cNvPr id="19" name="Speech Bubble: Rectangle with Corners Rounded 18">
            <a:extLst>
              <a:ext uri="{FF2B5EF4-FFF2-40B4-BE49-F238E27FC236}">
                <a16:creationId xmlns:a16="http://schemas.microsoft.com/office/drawing/2014/main" id="{72864C2C-BF35-43E6-9C97-7ED361F61481}"/>
              </a:ext>
            </a:extLst>
          </p:cNvPr>
          <p:cNvSpPr/>
          <p:nvPr/>
        </p:nvSpPr>
        <p:spPr>
          <a:xfrm>
            <a:off x="8383092" y="2594653"/>
            <a:ext cx="3235167" cy="1140332"/>
          </a:xfrm>
          <a:prstGeom prst="wedgeRoundRectCallout">
            <a:avLst>
              <a:gd name="adj1" fmla="val -68519"/>
              <a:gd name="adj2" fmla="val 255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one with the gorgeous curly hair.. &lt;3 &lt;3</a:t>
            </a:r>
          </a:p>
        </p:txBody>
      </p:sp>
      <p:sp>
        <p:nvSpPr>
          <p:cNvPr id="20" name="Rectangle 19">
            <a:extLst>
              <a:ext uri="{FF2B5EF4-FFF2-40B4-BE49-F238E27FC236}">
                <a16:creationId xmlns:a16="http://schemas.microsoft.com/office/drawing/2014/main" id="{CCC22F89-6E3F-462E-AF11-934F96A68B00}"/>
              </a:ext>
            </a:extLst>
          </p:cNvPr>
          <p:cNvSpPr/>
          <p:nvPr/>
        </p:nvSpPr>
        <p:spPr>
          <a:xfrm>
            <a:off x="6212889" y="3710147"/>
            <a:ext cx="657749" cy="72330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75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8" grpId="0" animBg="1"/>
      <p:bldP spid="19" grpId="0" animBg="1"/>
      <p:bldP spid="2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AD37B-1B1E-4F2B-9DEC-3FA0C3A72AE8}"/>
              </a:ext>
            </a:extLst>
          </p:cNvPr>
          <p:cNvSpPr>
            <a:spLocks noGrp="1"/>
          </p:cNvSpPr>
          <p:nvPr>
            <p:ph type="title"/>
          </p:nvPr>
        </p:nvSpPr>
        <p:spPr/>
        <p:txBody>
          <a:bodyPr/>
          <a:lstStyle/>
          <a:p>
            <a:r>
              <a:rPr lang="en-US" dirty="0"/>
              <a:t>Respond with images</a:t>
            </a:r>
          </a:p>
        </p:txBody>
      </p:sp>
      <p:pic>
        <p:nvPicPr>
          <p:cNvPr id="10" name="Picture 9">
            <a:extLst>
              <a:ext uri="{FF2B5EF4-FFF2-40B4-BE49-F238E27FC236}">
                <a16:creationId xmlns:a16="http://schemas.microsoft.com/office/drawing/2014/main" id="{F0CD87D6-FBE2-44A3-AD64-FABE200807DC}"/>
              </a:ext>
            </a:extLst>
          </p:cNvPr>
          <p:cNvPicPr>
            <a:picLocks noChangeAspect="1"/>
          </p:cNvPicPr>
          <p:nvPr/>
        </p:nvPicPr>
        <p:blipFill>
          <a:blip r:embed="rId2"/>
          <a:stretch>
            <a:fillRect/>
          </a:stretch>
        </p:blipFill>
        <p:spPr>
          <a:xfrm>
            <a:off x="5289332" y="3556000"/>
            <a:ext cx="6134349" cy="2798620"/>
          </a:xfrm>
          <a:prstGeom prst="rect">
            <a:avLst/>
          </a:prstGeom>
        </p:spPr>
      </p:pic>
      <p:pic>
        <p:nvPicPr>
          <p:cNvPr id="3" name="Picture 2">
            <a:extLst>
              <a:ext uri="{FF2B5EF4-FFF2-40B4-BE49-F238E27FC236}">
                <a16:creationId xmlns:a16="http://schemas.microsoft.com/office/drawing/2014/main" id="{182A571D-7BA7-4A2A-A665-1B44850BE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004" y="1729765"/>
            <a:ext cx="2247900" cy="2247900"/>
          </a:xfrm>
          <a:prstGeom prst="rect">
            <a:avLst/>
          </a:prstGeom>
        </p:spPr>
      </p:pic>
    </p:spTree>
    <p:extLst>
      <p:ext uri="{BB962C8B-B14F-4D97-AF65-F5344CB8AC3E}">
        <p14:creationId xmlns:p14="http://schemas.microsoft.com/office/powerpoint/2010/main" val="404181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15EE-DDF0-4C20-925F-0041741BA962}"/>
              </a:ext>
            </a:extLst>
          </p:cNvPr>
          <p:cNvSpPr>
            <a:spLocks noGrp="1"/>
          </p:cNvSpPr>
          <p:nvPr>
            <p:ph type="title"/>
          </p:nvPr>
        </p:nvSpPr>
        <p:spPr/>
        <p:txBody>
          <a:bodyPr/>
          <a:lstStyle/>
          <a:p>
            <a:r>
              <a:rPr lang="en-US" dirty="0"/>
              <a:t>OCR</a:t>
            </a:r>
          </a:p>
        </p:txBody>
      </p:sp>
      <p:pic>
        <p:nvPicPr>
          <p:cNvPr id="5" name="Content Placeholder 4">
            <a:extLst>
              <a:ext uri="{FF2B5EF4-FFF2-40B4-BE49-F238E27FC236}">
                <a16:creationId xmlns:a16="http://schemas.microsoft.com/office/drawing/2014/main" id="{4E73055A-593D-44D8-8689-E747B79F5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9709" y="2833329"/>
            <a:ext cx="3553423" cy="1756600"/>
          </a:xfrm>
        </p:spPr>
      </p:pic>
      <p:pic>
        <p:nvPicPr>
          <p:cNvPr id="4" name="Picture 3">
            <a:extLst>
              <a:ext uri="{FF2B5EF4-FFF2-40B4-BE49-F238E27FC236}">
                <a16:creationId xmlns:a16="http://schemas.microsoft.com/office/drawing/2014/main" id="{34A7C2B2-92DA-4A66-8D71-230A8F11C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03" y="1690688"/>
            <a:ext cx="3020586" cy="4665288"/>
          </a:xfrm>
          <a:prstGeom prst="rect">
            <a:avLst/>
          </a:prstGeom>
        </p:spPr>
      </p:pic>
      <p:pic>
        <p:nvPicPr>
          <p:cNvPr id="9" name="Picture 8">
            <a:extLst>
              <a:ext uri="{FF2B5EF4-FFF2-40B4-BE49-F238E27FC236}">
                <a16:creationId xmlns:a16="http://schemas.microsoft.com/office/drawing/2014/main" id="{494F20C0-24BC-4195-8293-A8184F39A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881" y="2280622"/>
            <a:ext cx="2616984" cy="3110754"/>
          </a:xfrm>
          <a:prstGeom prst="rect">
            <a:avLst/>
          </a:prstGeom>
        </p:spPr>
      </p:pic>
    </p:spTree>
    <p:extLst>
      <p:ext uri="{BB962C8B-B14F-4D97-AF65-F5344CB8AC3E}">
        <p14:creationId xmlns:p14="http://schemas.microsoft.com/office/powerpoint/2010/main" val="98206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E8A89-34A7-49A6-BBB6-40A22759464D}"/>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C9B50E25-7398-4197-B1FF-53149B4C60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47991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0A6B0-A06C-4203-B45A-A8831E9BB536}"/>
              </a:ext>
            </a:extLst>
          </p:cNvPr>
          <p:cNvSpPr>
            <a:spLocks noGrp="1"/>
          </p:cNvSpPr>
          <p:nvPr>
            <p:ph type="ctrTitle"/>
          </p:nvPr>
        </p:nvSpPr>
        <p:spPr/>
        <p:txBody>
          <a:bodyPr/>
          <a:lstStyle/>
          <a:p>
            <a:r>
              <a:rPr lang="en-US" dirty="0"/>
              <a:t>The </a:t>
            </a:r>
            <a:r>
              <a:rPr lang="en-US" dirty="0">
                <a:solidFill>
                  <a:srgbClr val="FF0000"/>
                </a:solidFill>
              </a:rPr>
              <a:t>A</a:t>
            </a:r>
            <a:r>
              <a:rPr lang="en-US" dirty="0"/>
              <a:t>rt</a:t>
            </a:r>
            <a:r>
              <a:rPr lang="en-US" dirty="0">
                <a:solidFill>
                  <a:srgbClr val="FF0000"/>
                </a:solidFill>
              </a:rPr>
              <a:t>i</a:t>
            </a:r>
            <a:r>
              <a:rPr lang="en-US" dirty="0"/>
              <a:t>st</a:t>
            </a:r>
          </a:p>
        </p:txBody>
      </p:sp>
      <p:sp>
        <p:nvSpPr>
          <p:cNvPr id="5" name="Subtitle 4">
            <a:extLst>
              <a:ext uri="{FF2B5EF4-FFF2-40B4-BE49-F238E27FC236}">
                <a16:creationId xmlns:a16="http://schemas.microsoft.com/office/drawing/2014/main" id="{CC899E26-8795-4B33-B77C-AAC94DE9DDD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74944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EFC8-80FF-46A3-8A50-CE854451FE3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343707B-DABA-477B-963F-02A69B07C7B6}"/>
              </a:ext>
            </a:extLst>
          </p:cNvPr>
          <p:cNvSpPr>
            <a:spLocks noGrp="1"/>
          </p:cNvSpPr>
          <p:nvPr>
            <p:ph idx="1"/>
          </p:nvPr>
        </p:nvSpPr>
        <p:spPr/>
        <p:txBody>
          <a:bodyPr/>
          <a:lstStyle/>
          <a:p>
            <a:r>
              <a:rPr lang="en-US" dirty="0"/>
              <a:t>Theme Introduction</a:t>
            </a:r>
          </a:p>
          <a:p>
            <a:pPr marL="0" indent="0">
              <a:buNone/>
            </a:pPr>
            <a:endParaRPr lang="en-US" dirty="0"/>
          </a:p>
          <a:p>
            <a:r>
              <a:rPr lang="en-US" dirty="0"/>
              <a:t>Hackathon Tracks</a:t>
            </a:r>
          </a:p>
          <a:p>
            <a:endParaRPr lang="en-US" dirty="0"/>
          </a:p>
          <a:p>
            <a:r>
              <a:rPr lang="en-US" dirty="0"/>
              <a:t>Q&amp;A</a:t>
            </a:r>
          </a:p>
        </p:txBody>
      </p:sp>
    </p:spTree>
    <p:extLst>
      <p:ext uri="{BB962C8B-B14F-4D97-AF65-F5344CB8AC3E}">
        <p14:creationId xmlns:p14="http://schemas.microsoft.com/office/powerpoint/2010/main" val="3900438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F7A66B-DF32-479E-87E3-F37CA94F7887}"/>
              </a:ext>
            </a:extLst>
          </p:cNvPr>
          <p:cNvSpPr>
            <a:spLocks noGrp="1"/>
          </p:cNvSpPr>
          <p:nvPr>
            <p:ph idx="1"/>
          </p:nvPr>
        </p:nvSpPr>
        <p:spPr>
          <a:xfrm>
            <a:off x="714631" y="1638818"/>
            <a:ext cx="8946541" cy="4195481"/>
          </a:xfrm>
        </p:spPr>
        <p:txBody>
          <a:bodyPr/>
          <a:lstStyle/>
          <a:p>
            <a:r>
              <a:rPr lang="en-US" dirty="0"/>
              <a:t>Art is essential part of human society. </a:t>
            </a:r>
          </a:p>
          <a:p>
            <a:r>
              <a:rPr lang="en-US" dirty="0"/>
              <a:t>As human, we use computers to process Art works</a:t>
            </a:r>
          </a:p>
          <a:p>
            <a:r>
              <a:rPr lang="en-US" dirty="0"/>
              <a:t>Can we use the same computers and algorithms to create art?</a:t>
            </a:r>
          </a:p>
        </p:txBody>
      </p:sp>
    </p:spTree>
    <p:extLst>
      <p:ext uri="{BB962C8B-B14F-4D97-AF65-F5344CB8AC3E}">
        <p14:creationId xmlns:p14="http://schemas.microsoft.com/office/powerpoint/2010/main" val="293706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washingtonpost.com/wp-apps/imrs.php?src=https://img.washingtonpost.com/blogs/wonkblog/files/2015/03/The_Art_in_PI_100_1000_Digits.png&amp;w=1484">
            <a:extLst>
              <a:ext uri="{FF2B5EF4-FFF2-40B4-BE49-F238E27FC236}">
                <a16:creationId xmlns:a16="http://schemas.microsoft.com/office/drawing/2014/main" id="{405A5677-1D6B-4FA0-A265-A1A855DD1F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5" t="-43582" r="-425" b="43582"/>
          <a:stretch/>
        </p:blipFill>
        <p:spPr bwMode="auto">
          <a:xfrm>
            <a:off x="150828" y="-3738076"/>
            <a:ext cx="4677658" cy="999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mg.washingtonpost.com/wp-apps/imrs.php?src=https://img.washingtonpost.com/blogs/wonkblog/files/2015/03/The_Art_in_PI_100_1000_Digits.png&amp;w=1484">
            <a:extLst>
              <a:ext uri="{FF2B5EF4-FFF2-40B4-BE49-F238E27FC236}">
                <a16:creationId xmlns:a16="http://schemas.microsoft.com/office/drawing/2014/main" id="{E39607D7-5170-4F24-8176-A748646E45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8" t="53548" r="634"/>
          <a:stretch/>
        </p:blipFill>
        <p:spPr bwMode="auto">
          <a:xfrm>
            <a:off x="5000365" y="1898142"/>
            <a:ext cx="3237341" cy="31856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washingtonpost.com/wp-apps/imrs.php?src=https://img.washingtonpost.com/blogs/wonkblog/files/2015/03/The_Art_in_PI_10e4_10e5_10e6_Digits.png&amp;w=1484">
            <a:extLst>
              <a:ext uri="{FF2B5EF4-FFF2-40B4-BE49-F238E27FC236}">
                <a16:creationId xmlns:a16="http://schemas.microsoft.com/office/drawing/2014/main" id="{E14138EC-316F-4C52-A974-B0A101C5A7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803" r="1636" b="46658"/>
          <a:stretch/>
        </p:blipFill>
        <p:spPr bwMode="auto">
          <a:xfrm>
            <a:off x="8553504" y="1842447"/>
            <a:ext cx="3748100" cy="3241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80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71510-B880-4A9C-9591-69CFD19C3A6B}"/>
              </a:ext>
            </a:extLst>
          </p:cNvPr>
          <p:cNvSpPr txBox="1"/>
          <p:nvPr/>
        </p:nvSpPr>
        <p:spPr>
          <a:xfrm>
            <a:off x="1110954" y="811851"/>
            <a:ext cx="9468740" cy="1477328"/>
          </a:xfrm>
          <a:prstGeom prst="rect">
            <a:avLst/>
          </a:prstGeom>
          <a:noFill/>
        </p:spPr>
        <p:txBody>
          <a:bodyPr wrap="square" rtlCol="0">
            <a:spAutoFit/>
          </a:bodyPr>
          <a:lstStyle/>
          <a:p>
            <a:r>
              <a:rPr lang="en-US" sz="3200" dirty="0"/>
              <a:t>Create Rhymes</a:t>
            </a:r>
          </a:p>
          <a:p>
            <a:endParaRPr lang="en-US" dirty="0"/>
          </a:p>
          <a:p>
            <a:pPr marL="742950" lvl="1" indent="-285750">
              <a:buFont typeface="Arial" panose="020B0604020202020204" pitchFamily="34" charset="0"/>
              <a:buChar char="•"/>
            </a:pPr>
            <a:r>
              <a:rPr lang="en-US" sz="2000" dirty="0"/>
              <a:t>Input – ask users 3 words</a:t>
            </a:r>
          </a:p>
          <a:p>
            <a:pPr marL="742950" lvl="1" indent="-285750">
              <a:buFont typeface="Arial" panose="020B0604020202020204" pitchFamily="34" charset="0"/>
              <a:buChar char="•"/>
            </a:pPr>
            <a:r>
              <a:rPr lang="en-US" sz="2000" dirty="0"/>
              <a:t>Output – Create a rhyme that has these 3 words</a:t>
            </a:r>
          </a:p>
        </p:txBody>
      </p:sp>
      <p:sp>
        <p:nvSpPr>
          <p:cNvPr id="3" name="TextBox 2">
            <a:extLst>
              <a:ext uri="{FF2B5EF4-FFF2-40B4-BE49-F238E27FC236}">
                <a16:creationId xmlns:a16="http://schemas.microsoft.com/office/drawing/2014/main" id="{C7E2BFCF-D7F3-4582-BE7D-85AE0A91DE85}"/>
              </a:ext>
            </a:extLst>
          </p:cNvPr>
          <p:cNvSpPr txBox="1"/>
          <p:nvPr/>
        </p:nvSpPr>
        <p:spPr>
          <a:xfrm>
            <a:off x="1110954" y="3476715"/>
            <a:ext cx="9468740" cy="1969770"/>
          </a:xfrm>
          <a:prstGeom prst="rect">
            <a:avLst/>
          </a:prstGeom>
          <a:noFill/>
        </p:spPr>
        <p:txBody>
          <a:bodyPr wrap="square" rtlCol="0">
            <a:spAutoFit/>
          </a:bodyPr>
          <a:lstStyle/>
          <a:p>
            <a:r>
              <a:rPr lang="en-US" sz="3200" dirty="0"/>
              <a:t>Talk in a rhythm</a:t>
            </a:r>
          </a:p>
          <a:p>
            <a:endParaRPr lang="en-US" dirty="0"/>
          </a:p>
          <a:p>
            <a:r>
              <a:rPr lang="en-US" dirty="0"/>
              <a:t>	User-</a:t>
            </a:r>
          </a:p>
          <a:p>
            <a:r>
              <a:rPr lang="en-US" dirty="0"/>
              <a:t>	Bot-</a:t>
            </a:r>
          </a:p>
          <a:p>
            <a:r>
              <a:rPr lang="en-US" dirty="0"/>
              <a:t>	User-</a:t>
            </a:r>
          </a:p>
          <a:p>
            <a:r>
              <a:rPr lang="en-US" dirty="0"/>
              <a:t>	Bot- .. continue</a:t>
            </a:r>
          </a:p>
        </p:txBody>
      </p:sp>
    </p:spTree>
    <p:extLst>
      <p:ext uri="{BB962C8B-B14F-4D97-AF65-F5344CB8AC3E}">
        <p14:creationId xmlns:p14="http://schemas.microsoft.com/office/powerpoint/2010/main" val="13321470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E8A89-34A7-49A6-BBB6-40A22759464D}"/>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C9B50E25-7398-4197-B1FF-53149B4C60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93479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F0DC-0199-4BE9-B4A7-F98C7AD00585}"/>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F0D835AD-5D60-4BAD-B212-39CD9D6B4032}"/>
              </a:ext>
            </a:extLst>
          </p:cNvPr>
          <p:cNvSpPr>
            <a:spLocks noGrp="1"/>
          </p:cNvSpPr>
          <p:nvPr>
            <p:ph idx="1"/>
          </p:nvPr>
        </p:nvSpPr>
        <p:spPr>
          <a:xfrm>
            <a:off x="955828" y="1698957"/>
            <a:ext cx="8946541" cy="4195481"/>
          </a:xfrm>
        </p:spPr>
        <p:txBody>
          <a:bodyPr/>
          <a:lstStyle/>
          <a:p>
            <a:r>
              <a:rPr lang="en-US" dirty="0"/>
              <a:t>Make bots </a:t>
            </a:r>
            <a:r>
              <a:rPr lang="en-US" b="1" dirty="0"/>
              <a:t>Human-like</a:t>
            </a:r>
          </a:p>
          <a:p>
            <a:r>
              <a:rPr lang="en-US" dirty="0"/>
              <a:t>Git samples are at this location – </a:t>
            </a:r>
          </a:p>
          <a:p>
            <a:r>
              <a:rPr lang="en-US" dirty="0"/>
              <a:t>Judging criteria – </a:t>
            </a:r>
          </a:p>
          <a:p>
            <a:pPr lvl="1"/>
            <a:r>
              <a:rPr lang="en-US" dirty="0"/>
              <a:t>Idea</a:t>
            </a:r>
          </a:p>
          <a:p>
            <a:pPr lvl="1"/>
            <a:r>
              <a:rPr lang="en-US" dirty="0"/>
              <a:t>Execution</a:t>
            </a:r>
          </a:p>
          <a:p>
            <a:pPr lvl="1"/>
            <a:r>
              <a:rPr lang="en-US" dirty="0"/>
              <a:t>Innovation</a:t>
            </a:r>
          </a:p>
          <a:p>
            <a:r>
              <a:rPr lang="en-US" dirty="0"/>
              <a:t>Ask questions at IITMCFDM@microsoft.com – we mentors are here to help you.</a:t>
            </a:r>
          </a:p>
          <a:p>
            <a:pPr marL="0" indent="0">
              <a:buNone/>
            </a:pPr>
            <a:endParaRPr lang="en-US" dirty="0"/>
          </a:p>
          <a:p>
            <a:endParaRPr lang="en-US" b="1" dirty="0"/>
          </a:p>
          <a:p>
            <a:endParaRPr lang="en-US" b="1" dirty="0"/>
          </a:p>
        </p:txBody>
      </p:sp>
    </p:spTree>
    <p:extLst>
      <p:ext uri="{BB962C8B-B14F-4D97-AF65-F5344CB8AC3E}">
        <p14:creationId xmlns:p14="http://schemas.microsoft.com/office/powerpoint/2010/main" val="219855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2460-90A9-400B-9BBE-B26BC2A187F7}"/>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7D26D085-C6AF-4BC0-88C6-8052D180CC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557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855E-4F6D-46CA-84DD-42F4A222EF6E}"/>
              </a:ext>
            </a:extLst>
          </p:cNvPr>
          <p:cNvSpPr>
            <a:spLocks noGrp="1"/>
          </p:cNvSpPr>
          <p:nvPr>
            <p:ph type="title"/>
          </p:nvPr>
        </p:nvSpPr>
        <p:spPr>
          <a:xfrm>
            <a:off x="646111" y="452718"/>
            <a:ext cx="9401531" cy="1365324"/>
          </a:xfrm>
        </p:spPr>
        <p:txBody>
          <a:bodyPr/>
          <a:lstStyle/>
          <a:p>
            <a:r>
              <a:rPr lang="en-US" dirty="0"/>
              <a:t>Human abilities</a:t>
            </a:r>
            <a:br>
              <a:rPr lang="en-US" dirty="0"/>
            </a:br>
            <a:endParaRPr lang="en-US" dirty="0"/>
          </a:p>
        </p:txBody>
      </p:sp>
      <p:pic>
        <p:nvPicPr>
          <p:cNvPr id="1030" name="Picture 6" descr="Image result for human see">
            <a:extLst>
              <a:ext uri="{FF2B5EF4-FFF2-40B4-BE49-F238E27FC236}">
                <a16:creationId xmlns:a16="http://schemas.microsoft.com/office/drawing/2014/main" id="{BDB64340-8B3D-4999-932D-76C585B53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294" y="1818041"/>
            <a:ext cx="2486084" cy="1657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59E0AFD-4897-4686-AF86-EC178796DF3D}"/>
              </a:ext>
            </a:extLst>
          </p:cNvPr>
          <p:cNvPicPr>
            <a:picLocks noChangeAspect="1"/>
          </p:cNvPicPr>
          <p:nvPr/>
        </p:nvPicPr>
        <p:blipFill rotWithShape="1">
          <a:blip r:embed="rId4">
            <a:extLst>
              <a:ext uri="{28A0092B-C50C-407E-A947-70E740481C1C}">
                <a14:useLocalDpi xmlns:a14="http://schemas.microsoft.com/office/drawing/2010/main" val="0"/>
              </a:ext>
            </a:extLst>
          </a:blip>
          <a:srcRect l="10325"/>
          <a:stretch/>
        </p:blipFill>
        <p:spPr>
          <a:xfrm>
            <a:off x="2611252" y="4101065"/>
            <a:ext cx="2038184" cy="1657389"/>
          </a:xfrm>
          <a:prstGeom prst="rect">
            <a:avLst/>
          </a:prstGeom>
        </p:spPr>
      </p:pic>
      <p:pic>
        <p:nvPicPr>
          <p:cNvPr id="13" name="Picture 12">
            <a:extLst>
              <a:ext uri="{FF2B5EF4-FFF2-40B4-BE49-F238E27FC236}">
                <a16:creationId xmlns:a16="http://schemas.microsoft.com/office/drawing/2014/main" id="{7AEDABCE-71DE-4DBD-9860-C8EEDCED526C}"/>
              </a:ext>
            </a:extLst>
          </p:cNvPr>
          <p:cNvPicPr>
            <a:picLocks noChangeAspect="1"/>
          </p:cNvPicPr>
          <p:nvPr/>
        </p:nvPicPr>
        <p:blipFill rotWithShape="1">
          <a:blip r:embed="rId5">
            <a:extLst>
              <a:ext uri="{28A0092B-C50C-407E-A947-70E740481C1C}">
                <a14:useLocalDpi xmlns:a14="http://schemas.microsoft.com/office/drawing/2010/main" val="0"/>
              </a:ext>
            </a:extLst>
          </a:blip>
          <a:srcRect l="23493" t="-303" b="2"/>
          <a:stretch/>
        </p:blipFill>
        <p:spPr>
          <a:xfrm>
            <a:off x="4599121" y="1818042"/>
            <a:ext cx="2333953" cy="1657389"/>
          </a:xfrm>
          <a:prstGeom prst="rect">
            <a:avLst/>
          </a:prstGeom>
        </p:spPr>
      </p:pic>
      <p:pic>
        <p:nvPicPr>
          <p:cNvPr id="16" name="Picture 15">
            <a:extLst>
              <a:ext uri="{FF2B5EF4-FFF2-40B4-BE49-F238E27FC236}">
                <a16:creationId xmlns:a16="http://schemas.microsoft.com/office/drawing/2014/main" id="{52571250-6808-4F6C-92FE-6900494C2DF5}"/>
              </a:ext>
            </a:extLst>
          </p:cNvPr>
          <p:cNvPicPr>
            <a:picLocks noChangeAspect="1"/>
          </p:cNvPicPr>
          <p:nvPr/>
        </p:nvPicPr>
        <p:blipFill rotWithShape="1">
          <a:blip r:embed="rId6">
            <a:extLst>
              <a:ext uri="{28A0092B-C50C-407E-A947-70E740481C1C}">
                <a14:useLocalDpi xmlns:a14="http://schemas.microsoft.com/office/drawing/2010/main" val="0"/>
              </a:ext>
            </a:extLst>
          </a:blip>
          <a:srcRect l="38617"/>
          <a:stretch/>
        </p:blipFill>
        <p:spPr>
          <a:xfrm>
            <a:off x="8227879" y="1836087"/>
            <a:ext cx="1819763" cy="1667597"/>
          </a:xfrm>
          <a:prstGeom prst="rect">
            <a:avLst/>
          </a:prstGeom>
        </p:spPr>
      </p:pic>
      <p:pic>
        <p:nvPicPr>
          <p:cNvPr id="18" name="Picture 17">
            <a:extLst>
              <a:ext uri="{FF2B5EF4-FFF2-40B4-BE49-F238E27FC236}">
                <a16:creationId xmlns:a16="http://schemas.microsoft.com/office/drawing/2014/main" id="{F2BD595D-3545-4F4C-BDD0-6AAEFE17A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581" y="4095192"/>
            <a:ext cx="1778234" cy="1663262"/>
          </a:xfrm>
          <a:prstGeom prst="rect">
            <a:avLst/>
          </a:prstGeom>
        </p:spPr>
      </p:pic>
    </p:spTree>
    <p:extLst>
      <p:ext uri="{BB962C8B-B14F-4D97-AF65-F5344CB8AC3E}">
        <p14:creationId xmlns:p14="http://schemas.microsoft.com/office/powerpoint/2010/main" val="398014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4C5B-2A36-4823-B156-0502E4F605FA}"/>
              </a:ext>
            </a:extLst>
          </p:cNvPr>
          <p:cNvSpPr>
            <a:spLocks noGrp="1"/>
          </p:cNvSpPr>
          <p:nvPr>
            <p:ph type="title"/>
          </p:nvPr>
        </p:nvSpPr>
        <p:spPr/>
        <p:txBody>
          <a:bodyPr/>
          <a:lstStyle/>
          <a:p>
            <a:r>
              <a:rPr lang="en-US" dirty="0"/>
              <a:t>Human traits</a:t>
            </a:r>
            <a:br>
              <a:rPr lang="en-US" dirty="0"/>
            </a:br>
            <a:endParaRPr lang="en-US" dirty="0"/>
          </a:p>
        </p:txBody>
      </p:sp>
      <p:pic>
        <p:nvPicPr>
          <p:cNvPr id="4" name="Picture 10" descr="Image result for monalisa">
            <a:extLst>
              <a:ext uri="{FF2B5EF4-FFF2-40B4-BE49-F238E27FC236}">
                <a16:creationId xmlns:a16="http://schemas.microsoft.com/office/drawing/2014/main" id="{09D0025B-3363-473F-B9EC-847767B15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497" y="1404382"/>
            <a:ext cx="1885950" cy="2847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groups">
            <a:extLst>
              <a:ext uri="{FF2B5EF4-FFF2-40B4-BE49-F238E27FC236}">
                <a16:creationId xmlns:a16="http://schemas.microsoft.com/office/drawing/2014/main" id="{C4E18F9A-F161-43A2-803D-76945B447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099" y="1541941"/>
            <a:ext cx="3402435" cy="246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F8E8A42-09A4-4D97-B3E6-2C95DAF75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11" y="1853248"/>
            <a:ext cx="2600325" cy="1950244"/>
          </a:xfrm>
          <a:prstGeom prst="rect">
            <a:avLst/>
          </a:prstGeom>
        </p:spPr>
      </p:pic>
      <p:pic>
        <p:nvPicPr>
          <p:cNvPr id="7" name="Picture 16" descr="Image result for human chat on phone">
            <a:extLst>
              <a:ext uri="{FF2B5EF4-FFF2-40B4-BE49-F238E27FC236}">
                <a16:creationId xmlns:a16="http://schemas.microsoft.com/office/drawing/2014/main" id="{9EE738C0-051A-4770-A0EE-8F2E7C60B5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4391" y="4502823"/>
            <a:ext cx="2749488" cy="18329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Image result for play games">
            <a:extLst>
              <a:ext uri="{FF2B5EF4-FFF2-40B4-BE49-F238E27FC236}">
                <a16:creationId xmlns:a16="http://schemas.microsoft.com/office/drawing/2014/main" id="{A372728F-A1D1-4727-8C6B-601452022E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447" y="4586035"/>
            <a:ext cx="3096307" cy="1666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8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F984-F272-46AE-8B62-A019E88D41D5}"/>
              </a:ext>
            </a:extLst>
          </p:cNvPr>
          <p:cNvSpPr>
            <a:spLocks noGrp="1"/>
          </p:cNvSpPr>
          <p:nvPr>
            <p:ph type="title"/>
          </p:nvPr>
        </p:nvSpPr>
        <p:spPr/>
        <p:txBody>
          <a:bodyPr/>
          <a:lstStyle/>
          <a:p>
            <a:r>
              <a:rPr lang="en-US" dirty="0"/>
              <a:t>Abilities of current AIs (chatbots)</a:t>
            </a:r>
          </a:p>
        </p:txBody>
      </p:sp>
      <p:pic>
        <p:nvPicPr>
          <p:cNvPr id="4" name="Picture 3">
            <a:extLst>
              <a:ext uri="{FF2B5EF4-FFF2-40B4-BE49-F238E27FC236}">
                <a16:creationId xmlns:a16="http://schemas.microsoft.com/office/drawing/2014/main" id="{0DFC1C3A-AFCD-4990-ADA2-78FE6C5334E7}"/>
              </a:ext>
            </a:extLst>
          </p:cNvPr>
          <p:cNvPicPr>
            <a:picLocks noChangeAspect="1"/>
          </p:cNvPicPr>
          <p:nvPr/>
        </p:nvPicPr>
        <p:blipFill rotWithShape="1">
          <a:blip r:embed="rId2">
            <a:extLst>
              <a:ext uri="{28A0092B-C50C-407E-A947-70E740481C1C}">
                <a14:useLocalDpi xmlns:a14="http://schemas.microsoft.com/office/drawing/2010/main" val="0"/>
              </a:ext>
            </a:extLst>
          </a:blip>
          <a:srcRect l="23493" t="-303" b="2"/>
          <a:stretch/>
        </p:blipFill>
        <p:spPr>
          <a:xfrm>
            <a:off x="2453969" y="1950066"/>
            <a:ext cx="2333953" cy="1657389"/>
          </a:xfrm>
          <a:prstGeom prst="rect">
            <a:avLst/>
          </a:prstGeom>
        </p:spPr>
      </p:pic>
      <p:pic>
        <p:nvPicPr>
          <p:cNvPr id="5" name="Picture 4">
            <a:extLst>
              <a:ext uri="{FF2B5EF4-FFF2-40B4-BE49-F238E27FC236}">
                <a16:creationId xmlns:a16="http://schemas.microsoft.com/office/drawing/2014/main" id="{7A1E0C95-C4E4-46F7-9670-527678144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541" y="1946778"/>
            <a:ext cx="2214236" cy="1660677"/>
          </a:xfrm>
          <a:prstGeom prst="rect">
            <a:avLst/>
          </a:prstGeom>
        </p:spPr>
      </p:pic>
      <p:pic>
        <p:nvPicPr>
          <p:cNvPr id="6" name="Picture 16" descr="Image result for human chat on phone">
            <a:extLst>
              <a:ext uri="{FF2B5EF4-FFF2-40B4-BE49-F238E27FC236}">
                <a16:creationId xmlns:a16="http://schemas.microsoft.com/office/drawing/2014/main" id="{460F0DCF-5FB9-4EAB-8AD0-64DC1AADD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1977" y="4143779"/>
            <a:ext cx="2749488" cy="183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6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D0B9-E4A0-427A-9B7E-22CB1F0219AD}"/>
              </a:ext>
            </a:extLst>
          </p:cNvPr>
          <p:cNvSpPr>
            <a:spLocks noGrp="1"/>
          </p:cNvSpPr>
          <p:nvPr>
            <p:ph type="title"/>
          </p:nvPr>
        </p:nvSpPr>
        <p:spPr>
          <a:xfrm>
            <a:off x="516369" y="452718"/>
            <a:ext cx="9534466" cy="805927"/>
          </a:xfrm>
        </p:spPr>
        <p:txBody>
          <a:bodyPr/>
          <a:lstStyle/>
          <a:p>
            <a:r>
              <a:rPr lang="en-US" dirty="0"/>
              <a:t>Goal</a:t>
            </a:r>
          </a:p>
        </p:txBody>
      </p:sp>
      <p:sp>
        <p:nvSpPr>
          <p:cNvPr id="3" name="Content Placeholder 2">
            <a:extLst>
              <a:ext uri="{FF2B5EF4-FFF2-40B4-BE49-F238E27FC236}">
                <a16:creationId xmlns:a16="http://schemas.microsoft.com/office/drawing/2014/main" id="{DB9F6079-0A02-400D-9AB0-93972560CF9B}"/>
              </a:ext>
            </a:extLst>
          </p:cNvPr>
          <p:cNvSpPr>
            <a:spLocks noGrp="1"/>
          </p:cNvSpPr>
          <p:nvPr>
            <p:ph idx="1"/>
          </p:nvPr>
        </p:nvSpPr>
        <p:spPr>
          <a:xfrm>
            <a:off x="516368" y="1516828"/>
            <a:ext cx="11134164" cy="4731571"/>
          </a:xfrm>
        </p:spPr>
        <p:txBody>
          <a:bodyPr/>
          <a:lstStyle/>
          <a:p>
            <a:r>
              <a:rPr lang="en-US" dirty="0"/>
              <a:t>Let’s break some more barriers</a:t>
            </a:r>
          </a:p>
        </p:txBody>
      </p:sp>
      <p:pic>
        <p:nvPicPr>
          <p:cNvPr id="4" name="Picture 6" descr="Image result for human see">
            <a:extLst>
              <a:ext uri="{FF2B5EF4-FFF2-40B4-BE49-F238E27FC236}">
                <a16:creationId xmlns:a16="http://schemas.microsoft.com/office/drawing/2014/main" id="{C580B48E-4092-4307-BF0D-D88A4E4EE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355" y="3216534"/>
            <a:ext cx="2486084" cy="16573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descr="Image result for play games">
            <a:extLst>
              <a:ext uri="{FF2B5EF4-FFF2-40B4-BE49-F238E27FC236}">
                <a16:creationId xmlns:a16="http://schemas.microsoft.com/office/drawing/2014/main" id="{BB5752A4-8789-45AC-9471-E6EF76CBA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296" y="4593298"/>
            <a:ext cx="3096307" cy="16665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groups">
            <a:extLst>
              <a:ext uri="{FF2B5EF4-FFF2-40B4-BE49-F238E27FC236}">
                <a16:creationId xmlns:a16="http://schemas.microsoft.com/office/drawing/2014/main" id="{22F4545B-8EC0-47E7-A455-57E0965E2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935" y="1697456"/>
            <a:ext cx="3402435" cy="246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monalisa">
            <a:extLst>
              <a:ext uri="{FF2B5EF4-FFF2-40B4-BE49-F238E27FC236}">
                <a16:creationId xmlns:a16="http://schemas.microsoft.com/office/drawing/2014/main" id="{90A533C2-92AF-4543-837F-6EF34F5CD7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5227" y="2458625"/>
            <a:ext cx="188595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57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DB1DEA-CBC0-4EFC-9CA0-93A00CE07E34}"/>
              </a:ext>
            </a:extLst>
          </p:cNvPr>
          <p:cNvSpPr>
            <a:spLocks noGrp="1"/>
          </p:cNvSpPr>
          <p:nvPr>
            <p:ph type="ctrTitle"/>
          </p:nvPr>
        </p:nvSpPr>
        <p:spPr/>
        <p:txBody>
          <a:bodyPr/>
          <a:lstStyle/>
          <a:p>
            <a:r>
              <a:rPr lang="en-US" dirty="0"/>
              <a:t>The Social Network</a:t>
            </a:r>
          </a:p>
        </p:txBody>
      </p:sp>
      <p:grpSp>
        <p:nvGrpSpPr>
          <p:cNvPr id="17" name="Group 16">
            <a:extLst>
              <a:ext uri="{FF2B5EF4-FFF2-40B4-BE49-F238E27FC236}">
                <a16:creationId xmlns:a16="http://schemas.microsoft.com/office/drawing/2014/main" id="{4D5D3165-E726-4929-B93A-A86E5C95E152}"/>
              </a:ext>
            </a:extLst>
          </p:cNvPr>
          <p:cNvGrpSpPr/>
          <p:nvPr/>
        </p:nvGrpSpPr>
        <p:grpSpPr>
          <a:xfrm>
            <a:off x="7400925" y="5905499"/>
            <a:ext cx="4793923" cy="955349"/>
            <a:chOff x="7400925" y="5905499"/>
            <a:chExt cx="4793923" cy="955349"/>
          </a:xfrm>
        </p:grpSpPr>
        <p:pic>
          <p:nvPicPr>
            <p:cNvPr id="8" name="Picture 7">
              <a:extLst>
                <a:ext uri="{FF2B5EF4-FFF2-40B4-BE49-F238E27FC236}">
                  <a16:creationId xmlns:a16="http://schemas.microsoft.com/office/drawing/2014/main" id="{BDC636DD-DA7C-4CCC-8971-897EF0E22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925" y="5905500"/>
              <a:ext cx="4791075" cy="952500"/>
            </a:xfrm>
            <a:prstGeom prst="rect">
              <a:avLst/>
            </a:prstGeom>
          </p:spPr>
        </p:pic>
        <p:pic>
          <p:nvPicPr>
            <p:cNvPr id="14" name="Picture 13">
              <a:extLst>
                <a:ext uri="{FF2B5EF4-FFF2-40B4-BE49-F238E27FC236}">
                  <a16:creationId xmlns:a16="http://schemas.microsoft.com/office/drawing/2014/main" id="{297CE929-96FD-458D-AB14-3D6E4F5A0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499" y="5905499"/>
              <a:ext cx="955349" cy="955349"/>
            </a:xfrm>
            <a:prstGeom prst="rect">
              <a:avLst/>
            </a:prstGeom>
          </p:spPr>
        </p:pic>
        <p:pic>
          <p:nvPicPr>
            <p:cNvPr id="16" name="Picture 15">
              <a:extLst>
                <a:ext uri="{FF2B5EF4-FFF2-40B4-BE49-F238E27FC236}">
                  <a16:creationId xmlns:a16="http://schemas.microsoft.com/office/drawing/2014/main" id="{863AD2E5-02E4-41BC-A993-7B562C641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3320" y="5919031"/>
              <a:ext cx="913331" cy="913331"/>
            </a:xfrm>
            <a:prstGeom prst="rect">
              <a:avLst/>
            </a:prstGeom>
          </p:spPr>
        </p:pic>
      </p:grpSp>
    </p:spTree>
    <p:extLst>
      <p:ext uri="{BB962C8B-B14F-4D97-AF65-F5344CB8AC3E}">
        <p14:creationId xmlns:p14="http://schemas.microsoft.com/office/powerpoint/2010/main" val="3909275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F1473-FFE9-4BD3-AC43-E7F3E7EB83B1}"/>
              </a:ext>
            </a:extLst>
          </p:cNvPr>
          <p:cNvPicPr>
            <a:picLocks noChangeAspect="1"/>
          </p:cNvPicPr>
          <p:nvPr/>
        </p:nvPicPr>
        <p:blipFill>
          <a:blip r:embed="rId3"/>
          <a:stretch>
            <a:fillRect/>
          </a:stretch>
        </p:blipFill>
        <p:spPr>
          <a:xfrm>
            <a:off x="557018" y="3777748"/>
            <a:ext cx="4695825" cy="2266950"/>
          </a:xfrm>
          <a:prstGeom prst="rect">
            <a:avLst/>
          </a:prstGeom>
        </p:spPr>
      </p:pic>
      <p:pic>
        <p:nvPicPr>
          <p:cNvPr id="5" name="Picture 4">
            <a:extLst>
              <a:ext uri="{FF2B5EF4-FFF2-40B4-BE49-F238E27FC236}">
                <a16:creationId xmlns:a16="http://schemas.microsoft.com/office/drawing/2014/main" id="{A69FF4AF-F86A-48EE-9F15-861E7A0DA9EA}"/>
              </a:ext>
            </a:extLst>
          </p:cNvPr>
          <p:cNvPicPr>
            <a:picLocks noChangeAspect="1"/>
          </p:cNvPicPr>
          <p:nvPr/>
        </p:nvPicPr>
        <p:blipFill>
          <a:blip r:embed="rId4"/>
          <a:stretch>
            <a:fillRect/>
          </a:stretch>
        </p:blipFill>
        <p:spPr>
          <a:xfrm>
            <a:off x="6179587" y="3777748"/>
            <a:ext cx="4610100" cy="2362200"/>
          </a:xfrm>
          <a:prstGeom prst="rect">
            <a:avLst/>
          </a:prstGeom>
        </p:spPr>
      </p:pic>
      <p:sp>
        <p:nvSpPr>
          <p:cNvPr id="6" name="TextBox 5">
            <a:extLst>
              <a:ext uri="{FF2B5EF4-FFF2-40B4-BE49-F238E27FC236}">
                <a16:creationId xmlns:a16="http://schemas.microsoft.com/office/drawing/2014/main" id="{749D9CE8-2402-452A-A0EC-0B03CDBC8246}"/>
              </a:ext>
            </a:extLst>
          </p:cNvPr>
          <p:cNvSpPr txBox="1"/>
          <p:nvPr/>
        </p:nvSpPr>
        <p:spPr>
          <a:xfrm>
            <a:off x="483133" y="733276"/>
            <a:ext cx="104316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Develop chat based experiences which inherently encourages social interaction</a:t>
            </a:r>
          </a:p>
          <a:p>
            <a:pPr marL="742950" lvl="1" indent="-285750">
              <a:buFont typeface="Arial" panose="020B0604020202020204" pitchFamily="34" charset="0"/>
              <a:buChar char="•"/>
            </a:pPr>
            <a:r>
              <a:rPr lang="en-US" dirty="0"/>
              <a:t>Create a chat bot</a:t>
            </a:r>
          </a:p>
          <a:p>
            <a:pPr marL="742950" lvl="1" indent="-285750">
              <a:buFont typeface="Arial" panose="020B0604020202020204" pitchFamily="34" charset="0"/>
              <a:buChar char="•"/>
            </a:pPr>
            <a:r>
              <a:rPr lang="en-US" dirty="0"/>
              <a:t>Social interaction includes sharing / post to wall / tweets</a:t>
            </a:r>
          </a:p>
          <a:p>
            <a:pPr marL="742950" lvl="1"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6E404B1F-E1E1-44B4-8F10-339CF7C530CE}"/>
              </a:ext>
            </a:extLst>
          </p:cNvPr>
          <p:cNvSpPr txBox="1"/>
          <p:nvPr/>
        </p:nvSpPr>
        <p:spPr>
          <a:xfrm>
            <a:off x="483133" y="2809510"/>
            <a:ext cx="10431625" cy="646331"/>
          </a:xfrm>
          <a:prstGeom prst="rect">
            <a:avLst/>
          </a:prstGeom>
          <a:noFill/>
        </p:spPr>
        <p:txBody>
          <a:bodyPr wrap="square" rtlCol="0">
            <a:spAutoFit/>
          </a:bodyPr>
          <a:lstStyle/>
          <a:p>
            <a:r>
              <a:rPr lang="en-US" b="1" dirty="0"/>
              <a:t>What kind of friend are you? / Which color represent you? – </a:t>
            </a:r>
            <a:r>
              <a:rPr lang="en-US" dirty="0"/>
              <a:t>inherently makes people share it with others</a:t>
            </a:r>
          </a:p>
        </p:txBody>
      </p:sp>
    </p:spTree>
    <p:extLst>
      <p:ext uri="{BB962C8B-B14F-4D97-AF65-F5344CB8AC3E}">
        <p14:creationId xmlns:p14="http://schemas.microsoft.com/office/powerpoint/2010/main" val="387249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ounter strike unlock next level">
            <a:extLst>
              <a:ext uri="{FF2B5EF4-FFF2-40B4-BE49-F238E27FC236}">
                <a16:creationId xmlns:a16="http://schemas.microsoft.com/office/drawing/2014/main" id="{35D5F7E8-11BE-400F-A541-DBEAE1CE7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359" y="1065006"/>
            <a:ext cx="7723991" cy="57929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0E1046-756E-4F23-B37E-91E1888056EC}"/>
              </a:ext>
            </a:extLst>
          </p:cNvPr>
          <p:cNvSpPr txBox="1"/>
          <p:nvPr/>
        </p:nvSpPr>
        <p:spPr>
          <a:xfrm>
            <a:off x="517712" y="161365"/>
            <a:ext cx="10488706" cy="646331"/>
          </a:xfrm>
          <a:prstGeom prst="rect">
            <a:avLst/>
          </a:prstGeom>
          <a:noFill/>
        </p:spPr>
        <p:txBody>
          <a:bodyPr wrap="square" rtlCol="0">
            <a:spAutoFit/>
          </a:bodyPr>
          <a:lstStyle/>
          <a:p>
            <a:r>
              <a:rPr lang="en-US" b="1" dirty="0"/>
              <a:t>Multiplayer Games </a:t>
            </a:r>
            <a:r>
              <a:rPr lang="en-US" dirty="0"/>
              <a:t>– encouraged people to create groups and play together to achieve common goals</a:t>
            </a:r>
          </a:p>
        </p:txBody>
      </p:sp>
    </p:spTree>
    <p:extLst>
      <p:ext uri="{BB962C8B-B14F-4D97-AF65-F5344CB8AC3E}">
        <p14:creationId xmlns:p14="http://schemas.microsoft.com/office/powerpoint/2010/main" val="223575743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TM02836342[[fn=Ion]]</Template>
  <TotalTime>1761</TotalTime>
  <Words>538</Words>
  <Application>Microsoft Office PowerPoint</Application>
  <PresentationFormat>Widescreen</PresentationFormat>
  <Paragraphs>85</Paragraphs>
  <Slides>25</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Ion</vt:lpstr>
      <vt:lpstr>Code.Fun.Do for AI      IIT MADRAS </vt:lpstr>
      <vt:lpstr>Agenda</vt:lpstr>
      <vt:lpstr>Human abilities </vt:lpstr>
      <vt:lpstr>Human traits </vt:lpstr>
      <vt:lpstr>Abilities of current AIs (chatbots)</vt:lpstr>
      <vt:lpstr>Goal</vt:lpstr>
      <vt:lpstr>The Social Network</vt:lpstr>
      <vt:lpstr>PowerPoint Presentation</vt:lpstr>
      <vt:lpstr>PowerPoint Presentation</vt:lpstr>
      <vt:lpstr>PowerPoint Presentation</vt:lpstr>
      <vt:lpstr>Questions</vt:lpstr>
      <vt:lpstr>NOW YOU SEE ME</vt:lpstr>
      <vt:lpstr>What does seeing for a bot mean?</vt:lpstr>
      <vt:lpstr>What kind of images do people generally share?</vt:lpstr>
      <vt:lpstr>Who should pay the bill?</vt:lpstr>
      <vt:lpstr>Respond with images</vt:lpstr>
      <vt:lpstr>OCR</vt:lpstr>
      <vt:lpstr>Questions</vt:lpstr>
      <vt:lpstr>The Artist</vt:lpstr>
      <vt:lpstr>PowerPoint Presentation</vt:lpstr>
      <vt:lpstr>PowerPoint Presentation</vt:lpstr>
      <vt:lpstr>PowerPoint Presentation</vt:lpstr>
      <vt:lpstr>Questions</vt:lpstr>
      <vt:lpstr>Take away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Code.Fun.Do for AI</dc:title>
  <dc:creator>Meghana Joshi</dc:creator>
  <cp:lastModifiedBy>Kedhar Nath Narahari</cp:lastModifiedBy>
  <cp:revision>176</cp:revision>
  <dcterms:created xsi:type="dcterms:W3CDTF">2017-10-04T13:00:04Z</dcterms:created>
  <dcterms:modified xsi:type="dcterms:W3CDTF">2017-10-06T10:21:25Z</dcterms:modified>
</cp:coreProperties>
</file>